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3" r:id="rId1"/>
  </p:sldMasterIdLst>
  <p:notesMasterIdLst>
    <p:notesMasterId r:id="rId6"/>
  </p:notesMasterIdLst>
  <p:sldIdLst>
    <p:sldId id="1237" r:id="rId2"/>
    <p:sldId id="1258" r:id="rId3"/>
    <p:sldId id="1259" r:id="rId4"/>
    <p:sldId id="1260" r:id="rId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orient="horz" pos="852" userDrawn="1">
          <p15:clr>
            <a:srgbClr val="A4A3A4"/>
          </p15:clr>
        </p15:guide>
        <p15:guide id="6" pos="5568" userDrawn="1">
          <p15:clr>
            <a:srgbClr val="A4A3A4"/>
          </p15:clr>
        </p15:guide>
        <p15:guide id="8" pos="144" userDrawn="1">
          <p15:clr>
            <a:srgbClr val="A4A3A4"/>
          </p15:clr>
        </p15:guide>
        <p15:guide id="11" orient="horz" pos="468" userDrawn="1">
          <p15:clr>
            <a:srgbClr val="A4A3A4"/>
          </p15:clr>
        </p15:guide>
        <p15:guide id="12" orient="horz" pos="2916" userDrawn="1">
          <p15:clr>
            <a:srgbClr val="A4A3A4"/>
          </p15:clr>
        </p15:guide>
        <p15:guide id="13" orient="horz" pos="2628" userDrawn="1">
          <p15:clr>
            <a:srgbClr val="A4A3A4"/>
          </p15:clr>
        </p15:guide>
        <p15:guide id="14" orient="horz" pos="102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  <p:cmAuthor id="1" name="Hotz, Cara Carpenter" initials="HCC" lastIdx="1" clrIdx="1">
    <p:extLst>
      <p:ext uri="{19B8F6BF-5375-455C-9EA6-DF929625EA0E}">
        <p15:presenceInfo xmlns:p15="http://schemas.microsoft.com/office/powerpoint/2012/main" userId="S::chotz@anl.gov::33414e8c-15b9-45dc-a1d3-d646a0d47c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327"/>
    <a:srgbClr val="0B1F8F"/>
    <a:srgbClr val="FF40FF"/>
    <a:srgbClr val="0B1D8A"/>
    <a:srgbClr val="F1AD02"/>
    <a:srgbClr val="01516D"/>
    <a:srgbClr val="000000"/>
    <a:srgbClr val="00AFAC"/>
    <a:srgbClr val="131604"/>
    <a:srgbClr val="006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7710" autoAdjust="0"/>
  </p:normalViewPr>
  <p:slideViewPr>
    <p:cSldViewPr snapToGrid="0" showGuides="1">
      <p:cViewPr varScale="1">
        <p:scale>
          <a:sx n="146" d="100"/>
          <a:sy n="146" d="100"/>
        </p:scale>
        <p:origin x="492" y="120"/>
      </p:cViewPr>
      <p:guideLst>
        <p:guide orient="horz" pos="852"/>
        <p:guide pos="5568"/>
        <p:guide pos="144"/>
        <p:guide orient="horz" pos="468"/>
        <p:guide orient="horz" pos="2916"/>
        <p:guide orient="horz" pos="2628"/>
        <p:guide orient="horz" pos="10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6" d="100"/>
        <a:sy n="166" d="100"/>
      </p:scale>
      <p:origin x="0" y="-6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8080A489-9093-C54A-B1C3-374F661A0010}" type="datetimeFigureOut">
              <a:rPr lang="en-US" smtClean="0"/>
              <a:pPr/>
              <a:t>9/24/2021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3EAA7A1A-8011-3A42-91B8-EE1BD44E445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Section Break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7902345-CDF3-E24C-86E4-4C9E2CC4D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40"/>
          <a:stretch/>
        </p:blipFill>
        <p:spPr>
          <a:xfrm>
            <a:off x="0" y="-10684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9143999" cy="4488688"/>
          </a:xfrm>
          <a:noFill/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F5BFF999-B145-1C46-8778-9949300170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5918" y="4535386"/>
            <a:ext cx="2242075" cy="5821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A24FD3-8F0E-DF4F-8C2E-F6970F4CAF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33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3A0AD6-33FE-814B-87A9-4E608B8F74A5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140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4308E4-C478-8B4F-9CF3-FE905CC5EAE2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0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AC047F-7504-6040-9A50-9037B6706A19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69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428104-5CD7-CF40-A1CE-EA92AC64A19C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50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72CC85-1438-5F42-9179-3C81994D43C3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4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948071-63C1-4747-86E2-6482665F5BC9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48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49CC6B-2983-0D4D-82B9-F1A10E59F7C8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54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6864AA-5B21-8540-84EC-C73D123264E9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25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949AAE-F040-DC4F-B49E-873371F2F039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17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273825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Section Break_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7902345-CDF3-E24C-86E4-4C9E2CC4D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9"/>
          <a:stretch/>
        </p:blipFill>
        <p:spPr>
          <a:xfrm>
            <a:off x="0" y="-10684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-10684"/>
            <a:ext cx="9143999" cy="4499371"/>
          </a:xfrm>
          <a:noFill/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F5BFF999-B145-1C46-8778-9949300170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5918" y="4535386"/>
            <a:ext cx="2242075" cy="5821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A24FD3-8F0E-DF4F-8C2E-F6970F4CAF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5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27449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655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033A2C4E-B105-AD4E-8FDE-BD99A58863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01228" y="369832"/>
            <a:ext cx="2592519" cy="673172"/>
          </a:xfrm>
          <a:prstGeom prst="rect">
            <a:avLst/>
          </a:prstGeom>
        </p:spPr>
      </p:pic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tx2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06F20EC-1191-F34E-9A74-6242A6193671}"/>
              </a:ext>
            </a:extLst>
          </p:cNvPr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48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362DF68-E9A6-3A4D-8807-FED7088721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Month Day, 2021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tx2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E42203-03B0-9B44-A4A6-421ACB9CC571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3ED98465-142B-874D-9BEF-93A1086E76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5918" y="4535386"/>
            <a:ext cx="2242075" cy="58217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1761542-C518-9E4E-BE7F-FE23A2605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2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7E2FAC2F-5DA3-DF47-A636-2A95DC1252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58316" y="58557"/>
            <a:ext cx="2201070" cy="571529"/>
          </a:xfrm>
          <a:prstGeom prst="rect">
            <a:avLst/>
          </a:prstGeom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5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F98DCACE-65A7-5044-AE4A-0380388C94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2888" y="139139"/>
            <a:ext cx="2201070" cy="571529"/>
          </a:xfrm>
          <a:prstGeom prst="rect">
            <a:avLst/>
          </a:prstGeom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0B74B2-E6E3-1F42-960D-D93F5F6DFFD7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5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37AC7-5779-EA49-A0D7-9D1B49DA1F37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03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E64664-6AC5-4D43-A5BA-3C65A0CD272B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20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BD6018-DDBA-E84D-A7DB-865142558636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97FFC8-1032-3A40-A0C9-227A67AABE6E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5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Section Break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7902345-CDF3-E24C-86E4-4C9E2CC4D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9"/>
          <a:stretch/>
        </p:blipFill>
        <p:spPr>
          <a:xfrm>
            <a:off x="0" y="-10684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-10684"/>
            <a:ext cx="9143999" cy="4499371"/>
          </a:xfrm>
          <a:noFill/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F5BFF999-B145-1C46-8778-9949300170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5918" y="4535386"/>
            <a:ext cx="2242075" cy="5821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A24FD3-8F0E-DF4F-8C2E-F6970F4CAF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63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615DA8-4650-8A4E-B3B2-622DC8056A60}"/>
              </a:ext>
            </a:extLst>
          </p:cNvPr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38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184E02-FB66-514F-AED2-31434781E75B}"/>
              </a:ext>
            </a:extLst>
          </p:cNvPr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65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F4CFF5-2A2E-8945-9027-39964E4B3E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"/>
            <a:ext cx="9143999" cy="4478002"/>
          </a:xfrm>
          <a:noFill/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C0D23278-3667-1F4A-8304-61669185B1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5918" y="4535386"/>
            <a:ext cx="2242075" cy="58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0244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395284"/>
            <a:ext cx="8372901" cy="331708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61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53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5857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3" name="Group 22" hidden="1">
            <a:extLst>
              <a:ext uri="{FF2B5EF4-FFF2-40B4-BE49-F238E27FC236}">
                <a16:creationId xmlns:a16="http://schemas.microsoft.com/office/drawing/2014/main" id="{9CDC428E-DBB5-1649-8291-2FA82A5C9E82}"/>
              </a:ext>
            </a:extLst>
          </p:cNvPr>
          <p:cNvGrpSpPr/>
          <p:nvPr/>
        </p:nvGrpSpPr>
        <p:grpSpPr>
          <a:xfrm>
            <a:off x="419099" y="1390650"/>
            <a:ext cx="8269876" cy="3314700"/>
            <a:chOff x="419099" y="1390650"/>
            <a:chExt cx="8269876" cy="33147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F1F8818-1FE6-2341-BE7A-993CECC5541D}"/>
                </a:ext>
              </a:extLst>
            </p:cNvPr>
            <p:cNvSpPr/>
            <p:nvPr userDrawn="1"/>
          </p:nvSpPr>
          <p:spPr>
            <a:xfrm>
              <a:off x="419100" y="1390650"/>
              <a:ext cx="4045324" cy="222907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/>
                <a:t>SPONSOR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B991B3-C8CA-5842-83B0-825B25C421FB}"/>
                </a:ext>
              </a:extLst>
            </p:cNvPr>
            <p:cNvSpPr/>
            <p:nvPr userDrawn="1"/>
          </p:nvSpPr>
          <p:spPr>
            <a:xfrm>
              <a:off x="4643651" y="1390650"/>
              <a:ext cx="4045324" cy="222907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/>
                <a:t>FUNDING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CCDC5DB-87A9-9449-8FD5-702421FEB657}"/>
                </a:ext>
              </a:extLst>
            </p:cNvPr>
            <p:cNvSpPr/>
            <p:nvPr userDrawn="1"/>
          </p:nvSpPr>
          <p:spPr>
            <a:xfrm>
              <a:off x="419099" y="1765436"/>
              <a:ext cx="3493227" cy="2179547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sz="1200" b="1" dirty="0"/>
                <a:t>DESCRIPTION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Current projects exploring:</a:t>
              </a:r>
            </a:p>
            <a:p>
              <a:pPr marL="120650" indent="-1206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Identification and fingerprinting of electronic control units using ML/DL/AI</a:t>
              </a:r>
            </a:p>
            <a:p>
              <a:pPr marL="120650" indent="-1206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Creation of a vehicle simulation testbed </a:t>
              </a:r>
            </a:p>
            <a:p>
              <a:pPr marL="120650" indent="-1206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Creation of a automotive mobility testbed to safely test resilience measures such as sensor fusion</a:t>
              </a:r>
            </a:p>
            <a:p>
              <a:pPr marL="120650" indent="-1206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Threat modeling, </a:t>
              </a:r>
              <a:r>
                <a:rPr lang="en-US" sz="1200" dirty="0" err="1">
                  <a:solidFill>
                    <a:schemeClr val="tx1"/>
                  </a:solidFill>
                </a:rPr>
                <a:t>pentesting</a:t>
              </a:r>
              <a:r>
                <a:rPr lang="en-US" sz="1200" dirty="0">
                  <a:solidFill>
                    <a:schemeClr val="tx1"/>
                  </a:solidFill>
                </a:rPr>
                <a:t>, and risk analysis of vehicle to grid infrastructure (EVSE/</a:t>
              </a:r>
              <a:r>
                <a:rPr lang="en-US" sz="1200" dirty="0" err="1">
                  <a:solidFill>
                    <a:schemeClr val="tx1"/>
                  </a:solidFill>
                </a:rPr>
                <a:t>xFC</a:t>
              </a:r>
              <a:r>
                <a:rPr lang="en-US" sz="1200" dirty="0">
                  <a:solidFill>
                    <a:schemeClr val="tx1"/>
                  </a:solidFill>
                </a:rPr>
                <a:t>)</a:t>
              </a:r>
            </a:p>
            <a:p>
              <a:endParaRPr lang="en-US" sz="1200" b="1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433469-4EFE-E542-978B-1448E472CC26}"/>
                </a:ext>
              </a:extLst>
            </p:cNvPr>
            <p:cNvSpPr/>
            <p:nvPr userDrawn="1"/>
          </p:nvSpPr>
          <p:spPr>
            <a:xfrm>
              <a:off x="4054358" y="1765436"/>
              <a:ext cx="2185332" cy="2179547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sz="1200" b="1" dirty="0"/>
                <a:t>RESULTS</a:t>
              </a:r>
            </a:p>
            <a:p>
              <a:pPr marL="114300" indent="-11430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Deliverables include simulation testbed software, physical testbed, industry papers, DOE white papers</a:t>
              </a:r>
            </a:p>
            <a:p>
              <a:pPr marL="114300" indent="-11430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Results will impact current charging infrastructure deployment and shape secure architectures and policy</a:t>
              </a:r>
            </a:p>
            <a:p>
              <a:endParaRPr lang="en-US" sz="1200" b="1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7654D32-AD25-E741-99D1-1FFB7CFA218F}"/>
                </a:ext>
              </a:extLst>
            </p:cNvPr>
            <p:cNvSpPr/>
            <p:nvPr userDrawn="1"/>
          </p:nvSpPr>
          <p:spPr>
            <a:xfrm>
              <a:off x="6392591" y="1765436"/>
              <a:ext cx="2296383" cy="2179547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sz="1200" b="1" dirty="0"/>
                <a:t>CONTRIBUTION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Techniques and tools developed apply to heavy vehicles which impact critical infrastructure, military operations, and commerce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C35AC7-582F-7D4E-ADFB-FDB003388826}"/>
                </a:ext>
              </a:extLst>
            </p:cNvPr>
            <p:cNvSpPr/>
            <p:nvPr userDrawn="1"/>
          </p:nvSpPr>
          <p:spPr>
            <a:xfrm>
              <a:off x="419100" y="4098842"/>
              <a:ext cx="4045324" cy="606508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/>
                <a:t>ARGONNE CAPABILITIES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2101D9A-0D44-9848-B7BE-578BE7238C03}"/>
                </a:ext>
              </a:extLst>
            </p:cNvPr>
            <p:cNvSpPr/>
            <p:nvPr userDrawn="1"/>
          </p:nvSpPr>
          <p:spPr>
            <a:xfrm>
              <a:off x="4643651" y="4098842"/>
              <a:ext cx="4045324" cy="606508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b="1" dirty="0"/>
                <a:t>FUTURE OUTLOOK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614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*Titl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5857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56A010B-81D1-D941-BDE7-50CB6BFE5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859176"/>
              </p:ext>
            </p:extLst>
          </p:nvPr>
        </p:nvGraphicFramePr>
        <p:xfrm>
          <a:off x="457200" y="1518245"/>
          <a:ext cx="8372900" cy="3204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3225">
                  <a:extLst>
                    <a:ext uri="{9D8B030D-6E8A-4147-A177-3AD203B41FA5}">
                      <a16:colId xmlns:a16="http://schemas.microsoft.com/office/drawing/2014/main" val="953177877"/>
                    </a:ext>
                  </a:extLst>
                </a:gridCol>
                <a:gridCol w="2093225">
                  <a:extLst>
                    <a:ext uri="{9D8B030D-6E8A-4147-A177-3AD203B41FA5}">
                      <a16:colId xmlns:a16="http://schemas.microsoft.com/office/drawing/2014/main" val="3184500041"/>
                    </a:ext>
                  </a:extLst>
                </a:gridCol>
                <a:gridCol w="2093225">
                  <a:extLst>
                    <a:ext uri="{9D8B030D-6E8A-4147-A177-3AD203B41FA5}">
                      <a16:colId xmlns:a16="http://schemas.microsoft.com/office/drawing/2014/main" val="3933062838"/>
                    </a:ext>
                  </a:extLst>
                </a:gridCol>
                <a:gridCol w="2093225">
                  <a:extLst>
                    <a:ext uri="{9D8B030D-6E8A-4147-A177-3AD203B41FA5}">
                      <a16:colId xmlns:a16="http://schemas.microsoft.com/office/drawing/2014/main" val="434370605"/>
                    </a:ext>
                  </a:extLst>
                </a:gridCol>
              </a:tblGrid>
              <a:tr h="106812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7385294"/>
                  </a:ext>
                </a:extLst>
              </a:tr>
              <a:tr h="106812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461716"/>
                  </a:ext>
                </a:extLst>
              </a:tr>
              <a:tr h="106812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438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893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0763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397181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397181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262716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20332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D251620B-FC18-4146-9BF7-244077EE7563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0665" y="4794647"/>
            <a:ext cx="1044942" cy="29833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</a:t>
            </a:r>
            <a:r>
              <a:rPr lang="en-US" dirty="0" err="1"/>
              <a:t>28pt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9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26" r:id="rId2"/>
    <p:sldLayoutId id="2147483827" r:id="rId3"/>
    <p:sldLayoutId id="2147483828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  <p:sldLayoutId id="2147483808" r:id="rId18"/>
    <p:sldLayoutId id="2147483809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18" r:id="rId27"/>
    <p:sldLayoutId id="2147483819" r:id="rId28"/>
    <p:sldLayoutId id="2147483820" r:id="rId29"/>
    <p:sldLayoutId id="2147483821" r:id="rId30"/>
    <p:sldLayoutId id="2147483822" r:id="rId3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564">
          <p15:clr>
            <a:srgbClr val="F26B43"/>
          </p15:clr>
        </p15:guide>
        <p15:guide id="4" pos="5568">
          <p15:clr>
            <a:srgbClr val="F26B43"/>
          </p15:clr>
        </p15:guide>
        <p15:guide id="5" orient="horz" pos="2964">
          <p15:clr>
            <a:srgbClr val="F26B43"/>
          </p15:clr>
        </p15:guide>
        <p15:guide id="6" orient="horz" pos="1720">
          <p15:clr>
            <a:srgbClr val="F26B43"/>
          </p15:clr>
        </p15:guide>
        <p15:guide id="7" orient="horz" pos="876">
          <p15:clr>
            <a:srgbClr val="F26B43"/>
          </p15:clr>
        </p15:guide>
        <p15:guide id="8" orient="horz" pos="3180" userDrawn="1">
          <p15:clr>
            <a:srgbClr val="F26B43"/>
          </p15:clr>
        </p15:guide>
        <p15:guide id="9" pos="2880" userDrawn="1">
          <p15:clr>
            <a:srgbClr val="F26B43"/>
          </p15:clr>
        </p15:guide>
        <p15:guide id="10" orient="horz" pos="3156" userDrawn="1">
          <p15:clr>
            <a:srgbClr val="F26B43"/>
          </p15:clr>
        </p15:guide>
        <p15:guide id="11" pos="2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8649A91-9BC3-7F42-945B-C8047D49F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549" y="47530"/>
            <a:ext cx="8372901" cy="621711"/>
          </a:xfrm>
        </p:spPr>
        <p:txBody>
          <a:bodyPr/>
          <a:lstStyle/>
          <a:p>
            <a:pPr algn="ctr"/>
            <a:r>
              <a:rPr lang="en-US" sz="2400" cap="none" dirty="0">
                <a:latin typeface="+mn-lt"/>
              </a:rPr>
              <a:t>34ID KB Mirror System for </a:t>
            </a:r>
            <a:r>
              <a:rPr lang="en-US" sz="2400" cap="none" dirty="0"/>
              <a:t>X-ray Beam Focusing </a:t>
            </a:r>
            <a:endParaRPr lang="en-US" sz="2400" cap="none"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EB8CB5-38D5-4B32-B3B5-FD4639928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9824" y="1587313"/>
            <a:ext cx="4702629" cy="26047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FF129EF-16BD-41C0-9FC5-45C8EED242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89"/>
          <a:stretch/>
        </p:blipFill>
        <p:spPr>
          <a:xfrm>
            <a:off x="333287" y="1141134"/>
            <a:ext cx="3236051" cy="915264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4308B4-038A-485B-BF25-A13BBB3D6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549" y="2304186"/>
            <a:ext cx="3038445" cy="245638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84A14C0-DDFF-4F66-8511-428FBDEB8E9C}"/>
              </a:ext>
            </a:extLst>
          </p:cNvPr>
          <p:cNvSpPr txBox="1"/>
          <p:nvPr/>
        </p:nvSpPr>
        <p:spPr>
          <a:xfrm>
            <a:off x="1833980" y="4827299"/>
            <a:ext cx="34707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Peter </a:t>
            </a:r>
            <a:r>
              <a:rPr lang="en-US" sz="800" dirty="0" err="1"/>
              <a:t>Eng</a:t>
            </a:r>
            <a:r>
              <a:rPr lang="en-US" sz="800" dirty="0"/>
              <a:t> et al, Proceedings of SPIE (1998)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B11D12E-A4F4-4519-825B-B799FBFACA39}"/>
              </a:ext>
            </a:extLst>
          </p:cNvPr>
          <p:cNvSpPr/>
          <p:nvPr/>
        </p:nvSpPr>
        <p:spPr>
          <a:xfrm>
            <a:off x="283664" y="749933"/>
            <a:ext cx="38945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70C0"/>
                </a:solidFill>
                <a:latin typeface="Times New Roman" panose="02020603050405020304" pitchFamily="18" charset="0"/>
              </a:rPr>
              <a:t>Kirkpatrick-Baez micro-focusing mirrors arranged to focus synchrotron x-rays.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EF7E108-B3C4-4ADE-B49D-BDF657CEA9D5}"/>
              </a:ext>
            </a:extLst>
          </p:cNvPr>
          <p:cNvSpPr/>
          <p:nvPr/>
        </p:nvSpPr>
        <p:spPr>
          <a:xfrm>
            <a:off x="101547" y="2056398"/>
            <a:ext cx="40766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70C0"/>
                </a:solidFill>
                <a:latin typeface="Times New Roman" panose="02020603050405020304" pitchFamily="18" charset="0"/>
              </a:rPr>
              <a:t>Schematic of the x-ray focusing test setup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E13A14-E9A3-4159-AF04-8CFFC66AB600}"/>
              </a:ext>
            </a:extLst>
          </p:cNvPr>
          <p:cNvSpPr/>
          <p:nvPr/>
        </p:nvSpPr>
        <p:spPr>
          <a:xfrm>
            <a:off x="4398783" y="1321767"/>
            <a:ext cx="40766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70C0"/>
                </a:solidFill>
                <a:latin typeface="Times New Roman" panose="02020603050405020304" pitchFamily="18" charset="0"/>
              </a:rPr>
              <a:t>X-ray focusing setup at 34ID</a:t>
            </a:r>
            <a:endParaRPr lang="en-US" sz="1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54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68F2F0A4-2760-48E4-B864-91AF3D1D0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13" y="1827204"/>
            <a:ext cx="8358989" cy="1373196"/>
          </a:xfrm>
          <a:prstGeom prst="rect">
            <a:avLst/>
          </a:prstGeom>
        </p:spPr>
      </p:pic>
      <p:sp>
        <p:nvSpPr>
          <p:cNvPr id="88" name="Title 9">
            <a:extLst>
              <a:ext uri="{FF2B5EF4-FFF2-40B4-BE49-F238E27FC236}">
                <a16:creationId xmlns:a16="http://schemas.microsoft.com/office/drawing/2014/main" id="{B649A0E3-5438-4C5A-9887-BE6E4B841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549" y="47530"/>
            <a:ext cx="8372901" cy="621711"/>
          </a:xfrm>
        </p:spPr>
        <p:txBody>
          <a:bodyPr/>
          <a:lstStyle/>
          <a:p>
            <a:pPr algn="ctr"/>
            <a:r>
              <a:rPr lang="en-US" sz="2400" cap="none" dirty="0">
                <a:latin typeface="+mn-lt"/>
              </a:rPr>
              <a:t>34ID Beamline Components</a:t>
            </a:r>
          </a:p>
        </p:txBody>
      </p:sp>
    </p:spTree>
    <p:extLst>
      <p:ext uri="{BB962C8B-B14F-4D97-AF65-F5344CB8AC3E}">
        <p14:creationId xmlns:p14="http://schemas.microsoft.com/office/powerpoint/2010/main" val="85891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B000A4-7A38-4A8D-9F5D-3F91A717A304}"/>
              </a:ext>
            </a:extLst>
          </p:cNvPr>
          <p:cNvSpPr txBox="1"/>
          <p:nvPr/>
        </p:nvSpPr>
        <p:spPr>
          <a:xfrm>
            <a:off x="212794" y="959446"/>
            <a:ext cx="3812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/>
            <a:r>
              <a:rPr lang="en-US" sz="1000" b="1" dirty="0"/>
              <a:t>KB Mirror Material</a:t>
            </a:r>
          </a:p>
          <a:p>
            <a:pPr marL="685800" lvl="2" indent="-111125">
              <a:buFont typeface="Arial" panose="020B0604020202020204" pitchFamily="34" charset="0"/>
              <a:buChar char="•"/>
            </a:pPr>
            <a:r>
              <a:rPr lang="en-US" sz="1000" dirty="0"/>
              <a:t>Material: Silicon with Pt or Pd coating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6FC616-D224-4DFB-9D6D-BA277B32A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23" y="1236445"/>
            <a:ext cx="3169543" cy="3494488"/>
          </a:xfrm>
          <a:prstGeom prst="rect">
            <a:avLst/>
          </a:prstGeom>
        </p:spPr>
      </p:pic>
      <p:sp>
        <p:nvSpPr>
          <p:cNvPr id="7" name="Title 9">
            <a:extLst>
              <a:ext uri="{FF2B5EF4-FFF2-40B4-BE49-F238E27FC236}">
                <a16:creationId xmlns:a16="http://schemas.microsoft.com/office/drawing/2014/main" id="{D8214F53-302D-48C8-A9A0-E238B8335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549" y="47530"/>
            <a:ext cx="8372901" cy="621711"/>
          </a:xfrm>
        </p:spPr>
        <p:txBody>
          <a:bodyPr/>
          <a:lstStyle/>
          <a:p>
            <a:pPr algn="ctr"/>
            <a:r>
              <a:rPr lang="en-US" sz="2400" cap="none" dirty="0">
                <a:latin typeface="+mn-lt"/>
              </a:rPr>
              <a:t>34ID KB Mirror Material and Dimensions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A77466-9E85-4616-A0E8-0F898C3B2167}"/>
              </a:ext>
            </a:extLst>
          </p:cNvPr>
          <p:cNvSpPr/>
          <p:nvPr/>
        </p:nvSpPr>
        <p:spPr>
          <a:xfrm>
            <a:off x="3806023" y="882502"/>
            <a:ext cx="22701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/>
            <a:r>
              <a:rPr lang="en-US" sz="1200" b="1" dirty="0"/>
              <a:t>KB Mirror Dimensions</a:t>
            </a:r>
          </a:p>
        </p:txBody>
      </p:sp>
    </p:spTree>
    <p:extLst>
      <p:ext uri="{BB962C8B-B14F-4D97-AF65-F5344CB8AC3E}">
        <p14:creationId xmlns:p14="http://schemas.microsoft.com/office/powerpoint/2010/main" val="312749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5AC4DB7-07FD-42C0-8138-77D46B3884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8358618"/>
              </p:ext>
            </p:extLst>
          </p:nvPr>
        </p:nvGraphicFramePr>
        <p:xfrm>
          <a:off x="682842" y="1306286"/>
          <a:ext cx="8075608" cy="1869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969">
                  <a:extLst>
                    <a:ext uri="{9D8B030D-6E8A-4147-A177-3AD203B41FA5}">
                      <a16:colId xmlns:a16="http://schemas.microsoft.com/office/drawing/2014/main" val="43975720"/>
                    </a:ext>
                  </a:extLst>
                </a:gridCol>
                <a:gridCol w="2618633">
                  <a:extLst>
                    <a:ext uri="{9D8B030D-6E8A-4147-A177-3AD203B41FA5}">
                      <a16:colId xmlns:a16="http://schemas.microsoft.com/office/drawing/2014/main" val="192977"/>
                    </a:ext>
                  </a:extLst>
                </a:gridCol>
                <a:gridCol w="706159">
                  <a:extLst>
                    <a:ext uri="{9D8B030D-6E8A-4147-A177-3AD203B41FA5}">
                      <a16:colId xmlns:a16="http://schemas.microsoft.com/office/drawing/2014/main" val="1427118254"/>
                    </a:ext>
                  </a:extLst>
                </a:gridCol>
                <a:gridCol w="2484889">
                  <a:extLst>
                    <a:ext uri="{9D8B030D-6E8A-4147-A177-3AD203B41FA5}">
                      <a16:colId xmlns:a16="http://schemas.microsoft.com/office/drawing/2014/main" val="2522841562"/>
                    </a:ext>
                  </a:extLst>
                </a:gridCol>
                <a:gridCol w="1518958">
                  <a:extLst>
                    <a:ext uri="{9D8B030D-6E8A-4147-A177-3AD203B41FA5}">
                      <a16:colId xmlns:a16="http://schemas.microsoft.com/office/drawing/2014/main" val="2699171546"/>
                    </a:ext>
                  </a:extLst>
                </a:gridCol>
              </a:tblGrid>
              <a:tr h="314403">
                <a:tc>
                  <a:txBody>
                    <a:bodyPr/>
                    <a:lstStyle/>
                    <a:p>
                      <a:r>
                        <a:rPr lang="en-US" sz="1000" dirty="0"/>
                        <a:t>Motor</a:t>
                      </a:r>
                    </a:p>
                  </a:txBody>
                  <a:tcP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Vertical KB</a:t>
                      </a:r>
                    </a:p>
                  </a:txBody>
                  <a:tcP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</a:t>
                      </a:r>
                    </a:p>
                  </a:txBody>
                  <a:tcP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Horizontal KB</a:t>
                      </a:r>
                    </a:p>
                    <a:p>
                      <a:endParaRPr lang="en-US" sz="1000" dirty="0"/>
                    </a:p>
                  </a:txBody>
                  <a:tcP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Specifications</a:t>
                      </a:r>
                    </a:p>
                  </a:txBody>
                  <a:tcP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9264281"/>
                  </a:ext>
                </a:extLst>
              </a:tr>
              <a:tr h="277580">
                <a:tc>
                  <a:txBody>
                    <a:bodyPr/>
                    <a:lstStyle/>
                    <a:p>
                      <a:r>
                        <a:rPr lang="en-US" sz="1000" dirty="0"/>
                        <a:t>Motor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position perpendicular to beam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position perpendicular to beam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micrometer resolution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12185"/>
                  </a:ext>
                </a:extLst>
              </a:tr>
              <a:tr h="277580">
                <a:tc>
                  <a:txBody>
                    <a:bodyPr/>
                    <a:lstStyle/>
                    <a:p>
                      <a:r>
                        <a:rPr lang="en-US" sz="1000" dirty="0"/>
                        <a:t>Motor 2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upstream bending force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2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upstream bending force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     Bender Motors</a:t>
                      </a:r>
                    </a:p>
                    <a:p>
                      <a:pPr algn="ctr"/>
                      <a:r>
                        <a:rPr lang="en-US" sz="1000" dirty="0"/>
                        <a:t>All Identical 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(micrometer resolution)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462305"/>
                  </a:ext>
                </a:extLst>
              </a:tr>
              <a:tr h="277580">
                <a:tc>
                  <a:txBody>
                    <a:bodyPr/>
                    <a:lstStyle/>
                    <a:p>
                      <a:r>
                        <a:rPr lang="en-US" sz="1000" dirty="0"/>
                        <a:t>Motor 3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to adjust downstream bending force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3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to adjust downstream bending force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746716"/>
                  </a:ext>
                </a:extLst>
              </a:tr>
              <a:tr h="193479">
                <a:tc>
                  <a:txBody>
                    <a:bodyPr/>
                    <a:lstStyle/>
                    <a:p>
                      <a:r>
                        <a:rPr lang="en-US" sz="1000" dirty="0"/>
                        <a:t>Motor 4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incident angle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4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to adjust incident angle (</a:t>
                      </a:r>
                      <a:r>
                        <a:rPr lang="en-US" sz="800" dirty="0"/>
                        <a:t>range ± 20mrad)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12004"/>
                  </a:ext>
                </a:extLst>
              </a:tr>
              <a:tr h="374863">
                <a:tc>
                  <a:txBody>
                    <a:bodyPr/>
                    <a:lstStyle/>
                    <a:p>
                      <a:r>
                        <a:rPr lang="en-US" sz="1000" dirty="0"/>
                        <a:t>Motor 5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the position of the mirror in the direction of its surface normal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Motor 5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to adjust the position of the mirror in the direction of its surface normal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01064"/>
                  </a:ext>
                </a:extLst>
              </a:tr>
            </a:tbl>
          </a:graphicData>
        </a:graphic>
      </p:graphicFrame>
      <p:sp>
        <p:nvSpPr>
          <p:cNvPr id="5" name="Title 9">
            <a:extLst>
              <a:ext uri="{FF2B5EF4-FFF2-40B4-BE49-F238E27FC236}">
                <a16:creationId xmlns:a16="http://schemas.microsoft.com/office/drawing/2014/main" id="{62115865-C2CF-4D04-8F74-169C697C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549" y="47530"/>
            <a:ext cx="8372901" cy="621711"/>
          </a:xfrm>
        </p:spPr>
        <p:txBody>
          <a:bodyPr/>
          <a:lstStyle/>
          <a:p>
            <a:pPr algn="ctr"/>
            <a:r>
              <a:rPr lang="en-US" sz="2400" cap="none" dirty="0">
                <a:latin typeface="+mn-lt"/>
              </a:rPr>
              <a:t>34ID KB Mirror Motors</a:t>
            </a:r>
          </a:p>
        </p:txBody>
      </p:sp>
    </p:spTree>
    <p:extLst>
      <p:ext uri="{BB962C8B-B14F-4D97-AF65-F5344CB8AC3E}">
        <p14:creationId xmlns:p14="http://schemas.microsoft.com/office/powerpoint/2010/main" val="2599382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1_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16977731-C412-3943-B741-04857B423370}" vid="{1CB93506-B23E-0946-9F6E-16BB195DC3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Argonne presentation_16x9_DOE only</Template>
  <TotalTime>32458</TotalTime>
  <Words>179</Words>
  <Application>Microsoft Office PowerPoint</Application>
  <PresentationFormat>On-screen Show (16:9)</PresentationFormat>
  <Paragraphs>40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Regular</vt:lpstr>
      <vt:lpstr>Times New Roman</vt:lpstr>
      <vt:lpstr>Wingdings</vt:lpstr>
      <vt:lpstr>1_presentation_16x9</vt:lpstr>
      <vt:lpstr>34ID KB Mirror System for X-ray Beam Focusing </vt:lpstr>
      <vt:lpstr>34ID Beamline Components</vt:lpstr>
      <vt:lpstr>34ID KB Mirror Material and Dimensions</vt:lpstr>
      <vt:lpstr>34ID KB Mirror Motors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ssaxena</cp:lastModifiedBy>
  <cp:revision>1942</cp:revision>
  <cp:lastPrinted>2020-10-21T19:23:01Z</cp:lastPrinted>
  <dcterms:created xsi:type="dcterms:W3CDTF">2018-05-02T14:57:07Z</dcterms:created>
  <dcterms:modified xsi:type="dcterms:W3CDTF">2021-09-24T15:44:27Z</dcterms:modified>
</cp:coreProperties>
</file>